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380" r:id="rId2"/>
    <p:sldId id="391" r:id="rId3"/>
    <p:sldId id="399" r:id="rId4"/>
    <p:sldId id="401" r:id="rId5"/>
    <p:sldId id="406" r:id="rId6"/>
    <p:sldId id="402" r:id="rId7"/>
    <p:sldId id="404" r:id="rId8"/>
    <p:sldId id="407" r:id="rId9"/>
    <p:sldId id="39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: Heading + Logo" id="{ADB052F2-5685-A548-9055-3B5389142FAC}">
          <p14:sldIdLst>
            <p14:sldId id="380"/>
          </p14:sldIdLst>
        </p14:section>
        <p14:section name="Basic Page" id="{26F968FD-6277-764B-8149-1F7ED8018D09}">
          <p14:sldIdLst>
            <p14:sldId id="391"/>
            <p14:sldId id="399"/>
            <p14:sldId id="401"/>
            <p14:sldId id="406"/>
            <p14:sldId id="402"/>
            <p14:sldId id="404"/>
            <p14:sldId id="407"/>
          </p14:sldIdLst>
        </p14:section>
        <p14:section name="Closing" id="{85626F09-78F9-7D42-99F6-08143BA35C25}">
          <p14:sldIdLst>
            <p14:sldId id="3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BA0C2F"/>
    <a:srgbClr val="404040"/>
    <a:srgbClr val="215732"/>
    <a:srgbClr val="666666"/>
    <a:srgbClr val="999999"/>
    <a:srgbClr val="A51417"/>
    <a:srgbClr val="6C7373"/>
    <a:srgbClr val="E1E1E1"/>
    <a:srgbClr val="5665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88" autoAdjust="0"/>
    <p:restoredTop sz="96315"/>
  </p:normalViewPr>
  <p:slideViewPr>
    <p:cSldViewPr snapToGrid="0" snapToObjects="1">
      <p:cViewPr varScale="1">
        <p:scale>
          <a:sx n="151" d="100"/>
          <a:sy n="151" d="100"/>
        </p:scale>
        <p:origin x="224" y="2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3AD09-9720-9047-BB14-484CD98DBB2F}" type="datetimeFigureOut">
              <a:rPr lang="en-US" smtClean="0"/>
              <a:t>11/25/24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80D64-6F43-4C4D-BE6A-3F3482AA5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90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380D64-6F43-4C4D-BE6A-3F3482AA51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880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: Heading +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4311" y="2253752"/>
            <a:ext cx="6650503" cy="1217083"/>
          </a:xfrm>
        </p:spPr>
        <p:txBody>
          <a:bodyPr lIns="0" tIns="0" rIns="0" bIns="0"/>
          <a:lstStyle>
            <a:lvl1pPr algn="l"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4311" y="3831238"/>
            <a:ext cx="6650503" cy="480836"/>
          </a:xfrm>
        </p:spPr>
        <p:txBody>
          <a:bodyPr lIns="0" tIns="0" rIns="0" bIns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CFAEF535-4812-6A5A-2E6A-6BAA02077A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8068" y="5438509"/>
            <a:ext cx="4232517" cy="577572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1A646D98-C74B-21CE-81BD-500A1D4FEF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8967"/>
          <a:stretch/>
        </p:blipFill>
        <p:spPr>
          <a:xfrm>
            <a:off x="8428891" y="413673"/>
            <a:ext cx="3763109" cy="605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7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Blocks + Enhance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5451"/>
            <a:ext cx="5386917" cy="528149"/>
          </a:xfrm>
          <a:solidFill>
            <a:schemeClr val="bg2"/>
          </a:solidFill>
        </p:spPr>
        <p:txBody>
          <a:bodyPr lIns="182880" anchor="ctr" anchorCtr="0">
            <a:normAutofit/>
          </a:bodyPr>
          <a:lstStyle>
            <a:lvl1pPr marL="0" indent="0">
              <a:buNone/>
              <a:defRPr sz="2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338997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8524" y="1605451"/>
            <a:ext cx="5386917" cy="528149"/>
          </a:xfrm>
          <a:solidFill>
            <a:schemeClr val="bg2"/>
          </a:solidFill>
        </p:spPr>
        <p:txBody>
          <a:bodyPr lIns="182880" anchor="ctr" anchorCtr="0">
            <a:normAutofit/>
          </a:bodyPr>
          <a:lstStyle>
            <a:lvl1pPr marL="0" indent="0">
              <a:buNone/>
              <a:defRPr sz="2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8524" y="2338997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B140CB3C-060A-A3AD-F466-C4A5CC6FFF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0682" y="435614"/>
            <a:ext cx="860326" cy="9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99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locks +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1471" y="2043113"/>
            <a:ext cx="3536157" cy="4068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 marL="1371600" indent="0">
              <a:buNone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3161" y="2043113"/>
            <a:ext cx="3536157" cy="40687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6184BCE0-493C-6F92-5D0C-372A0D8EF3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0682" y="435614"/>
            <a:ext cx="860326" cy="979365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468473D-85B3-A970-9E6E-A6F08F6E81D1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14851" y="2043113"/>
            <a:ext cx="3536157" cy="40687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95B0966-65D0-3567-9098-0C5D8BA68CD4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22937" y="1520825"/>
            <a:ext cx="3544691" cy="522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DE6A5F3-E6D3-A259-57D7-9A0CC9795B26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337687" y="1520825"/>
            <a:ext cx="3544691" cy="522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94286C9-03A5-C4CA-F442-8CF78D708E7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725" y="1520825"/>
            <a:ext cx="3544691" cy="522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85405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ank Page +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4EAACD1A-8AA4-AEF1-2952-5E49C480A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0682" y="435614"/>
            <a:ext cx="860326" cy="9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64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926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d Shield on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1C4CDF-2375-211A-3639-1AE0556212B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2D198818-6FED-6239-A0FA-34430A5D32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86350" y="2200994"/>
            <a:ext cx="20193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17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hield + UR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1C4CDF-2375-211A-3639-1AE0556212B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2D198818-6FED-6239-A0FA-34430A5D32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86350" y="1470556"/>
            <a:ext cx="2019300" cy="22987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15169-83D1-5C16-DD36-02A984D860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640121"/>
            <a:ext cx="12192000" cy="1122731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medicine.washu.edu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0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1C4CDF-2375-211A-3639-1AE0556212B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" name="Picture 1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FCB21FA1-D150-6D2B-39E2-A520DCC6B4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83803" y="2831163"/>
            <a:ext cx="7024393" cy="95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90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Logo + Contact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56CD29E-D4B6-BDD7-8C35-5E5CE5AF3725}"/>
              </a:ext>
            </a:extLst>
          </p:cNvPr>
          <p:cNvSpPr/>
          <p:nvPr userDrawn="1"/>
        </p:nvSpPr>
        <p:spPr>
          <a:xfrm>
            <a:off x="0" y="0"/>
            <a:ext cx="12199161" cy="2716120"/>
          </a:xfrm>
          <a:custGeom>
            <a:avLst/>
            <a:gdLst>
              <a:gd name="connsiteX0" fmla="*/ 0 w 12199161"/>
              <a:gd name="connsiteY0" fmla="*/ 0 h 2716120"/>
              <a:gd name="connsiteX1" fmla="*/ 12192000 w 12199161"/>
              <a:gd name="connsiteY1" fmla="*/ 0 h 2716120"/>
              <a:gd name="connsiteX2" fmla="*/ 12192000 w 12199161"/>
              <a:gd name="connsiteY2" fmla="*/ 904598 h 2716120"/>
              <a:gd name="connsiteX3" fmla="*/ 12199161 w 12199161"/>
              <a:gd name="connsiteY3" fmla="*/ 904598 h 2716120"/>
              <a:gd name="connsiteX4" fmla="*/ 12199161 w 12199161"/>
              <a:gd name="connsiteY4" fmla="*/ 2033321 h 2716120"/>
              <a:gd name="connsiteX5" fmla="*/ 0 w 12199161"/>
              <a:gd name="connsiteY5" fmla="*/ 2033321 h 2716120"/>
              <a:gd name="connsiteX6" fmla="*/ 0 w 12199161"/>
              <a:gd name="connsiteY6" fmla="*/ 1575694 h 2716120"/>
              <a:gd name="connsiteX7" fmla="*/ 0 w 12199161"/>
              <a:gd name="connsiteY7" fmla="*/ 904597 h 2716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9161" h="2716120">
                <a:moveTo>
                  <a:pt x="0" y="0"/>
                </a:moveTo>
                <a:lnTo>
                  <a:pt x="12192000" y="0"/>
                </a:lnTo>
                <a:lnTo>
                  <a:pt x="12192000" y="904598"/>
                </a:lnTo>
                <a:lnTo>
                  <a:pt x="12199161" y="904598"/>
                </a:lnTo>
                <a:lnTo>
                  <a:pt x="12199161" y="2033321"/>
                </a:lnTo>
                <a:cubicBezTo>
                  <a:pt x="8161348" y="2833421"/>
                  <a:pt x="4795049" y="3047734"/>
                  <a:pt x="0" y="2033321"/>
                </a:cubicBezTo>
                <a:lnTo>
                  <a:pt x="0" y="1575694"/>
                </a:lnTo>
                <a:lnTo>
                  <a:pt x="0" y="90459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2" name="Picture 1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FCB21FA1-D150-6D2B-39E2-A520DCC6B4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3908" y="799883"/>
            <a:ext cx="6037164" cy="82383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1C1655-D7D6-ECCF-79E4-CEB12032DF8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05794" y="3429000"/>
            <a:ext cx="5744817" cy="3020943"/>
          </a:xfrm>
          <a:solidFill>
            <a:schemeClr val="bg1"/>
          </a:solidFill>
        </p:spPr>
        <p:txBody>
          <a:bodyPr lIns="182880" tIns="182880" rIns="182880" bIns="18288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Placeholder for contact information</a:t>
            </a:r>
          </a:p>
          <a:p>
            <a:pPr lvl="0"/>
            <a:r>
              <a:rPr lang="en-US" dirty="0"/>
              <a:t>Business unit</a:t>
            </a:r>
          </a:p>
          <a:p>
            <a:pPr lvl="0"/>
            <a:r>
              <a:rPr lang="en-US" dirty="0"/>
              <a:t>Name, URL, contact info, etc.</a:t>
            </a:r>
          </a:p>
        </p:txBody>
      </p:sp>
    </p:spTree>
    <p:extLst>
      <p:ext uri="{BB962C8B-B14F-4D97-AF65-F5344CB8AC3E}">
        <p14:creationId xmlns:p14="http://schemas.microsoft.com/office/powerpoint/2010/main" val="267768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Large 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F679569-16F9-75AB-84F5-49646B6F077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608867"/>
            <a:ext cx="7291754" cy="4455502"/>
          </a:xfrm>
          <a:solidFill>
            <a:schemeClr val="bg1"/>
          </a:solidFill>
        </p:spPr>
        <p:txBody>
          <a:bodyPr tIns="91440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the icon </a:t>
            </a:r>
            <a:br>
              <a:rPr lang="en-US" dirty="0"/>
            </a:br>
            <a:r>
              <a:rPr lang="en-US" dirty="0"/>
              <a:t>to insert a photo</a:t>
            </a:r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D8C2AE61-3861-E970-4CC6-B7B1F2BFB1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8967"/>
          <a:stretch/>
        </p:blipFill>
        <p:spPr>
          <a:xfrm>
            <a:off x="8428891" y="413673"/>
            <a:ext cx="3763109" cy="60508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224258-A6EE-0DE7-BFFF-04F6FEEA47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194" y="5247442"/>
            <a:ext cx="6650503" cy="1217083"/>
          </a:xfrm>
        </p:spPr>
        <p:txBody>
          <a:bodyPr lIns="0" tIns="0" rIns="0" bIns="0"/>
          <a:lstStyle>
            <a:lvl1pPr algn="l"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81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hite +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4312" y="2778686"/>
            <a:ext cx="6482566" cy="1217083"/>
          </a:xfrm>
        </p:spPr>
        <p:txBody>
          <a:bodyPr lIns="0" tIns="0" rIns="0" bIns="0"/>
          <a:lstStyle>
            <a:lvl1pPr algn="l">
              <a:defRPr sz="3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4312" y="4356172"/>
            <a:ext cx="6482566" cy="480836"/>
          </a:xfrm>
        </p:spPr>
        <p:txBody>
          <a:bodyPr lIns="0" tIns="0" rIns="0" bIns="0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CFAEF535-4812-6A5A-2E6A-6BAA02077A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8068" y="5438509"/>
            <a:ext cx="4232517" cy="5775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05182-8801-AB39-05BA-A9570CA431A0}"/>
              </a:ext>
            </a:extLst>
          </p:cNvPr>
          <p:cNvSpPr/>
          <p:nvPr userDrawn="1"/>
        </p:nvSpPr>
        <p:spPr>
          <a:xfrm>
            <a:off x="7315200" y="0"/>
            <a:ext cx="4876800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ubicBezTo>
                  <a:pt x="246543" y="4869293"/>
                  <a:pt x="243164" y="2107550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EDA35DE8-69A7-6312-D5E8-614298BEB92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39528" y="709934"/>
            <a:ext cx="1473736" cy="1677649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F42646-344E-AE1B-6B83-A6D57ED16837}"/>
              </a:ext>
            </a:extLst>
          </p:cNvPr>
          <p:cNvSpPr txBox="1"/>
          <p:nvPr userDrawn="1"/>
        </p:nvSpPr>
        <p:spPr>
          <a:xfrm>
            <a:off x="11620175" y="6508750"/>
            <a:ext cx="571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0F103F9-FBFB-4741-B3A3-3F2FAF542BF5}" type="slidenum">
              <a:rPr lang="en-US" sz="120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42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+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9823857-01C7-227F-5812-EFC4154197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498842" cy="6858000"/>
          </a:xfrm>
          <a:custGeom>
            <a:avLst/>
            <a:gdLst>
              <a:gd name="connsiteX0" fmla="*/ 0 w 7498842"/>
              <a:gd name="connsiteY0" fmla="*/ 0 h 6858000"/>
              <a:gd name="connsiteX1" fmla="*/ 7315200 w 7498842"/>
              <a:gd name="connsiteY1" fmla="*/ 0 h 6858000"/>
              <a:gd name="connsiteX2" fmla="*/ 7315200 w 7498842"/>
              <a:gd name="connsiteY2" fmla="*/ 6858000 h 6858000"/>
              <a:gd name="connsiteX3" fmla="*/ 0 w 74988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98842" h="6858000">
                <a:moveTo>
                  <a:pt x="0" y="0"/>
                </a:moveTo>
                <a:lnTo>
                  <a:pt x="7315200" y="0"/>
                </a:lnTo>
                <a:cubicBezTo>
                  <a:pt x="7558364" y="2107550"/>
                  <a:pt x="7561743" y="4869293"/>
                  <a:pt x="7315200" y="6858000"/>
                </a:cubicBezTo>
                <a:lnTo>
                  <a:pt x="0" y="6858000"/>
                </a:lnTo>
                <a:close/>
              </a:path>
            </a:pathLst>
          </a:custGeom>
        </p:spPr>
        <p:txBody>
          <a:bodyPr wrap="square" tIns="201168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the icon</a:t>
            </a:r>
            <a:br>
              <a:rPr lang="en-US" dirty="0"/>
            </a:br>
            <a:r>
              <a:rPr lang="en-US" dirty="0"/>
              <a:t>to insert a photo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6DBFCBC7-E6CC-1BE8-34CF-BC704D60514A}"/>
              </a:ext>
            </a:extLst>
          </p:cNvPr>
          <p:cNvSpPr/>
          <p:nvPr userDrawn="1"/>
        </p:nvSpPr>
        <p:spPr>
          <a:xfrm>
            <a:off x="7315200" y="0"/>
            <a:ext cx="4876800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  <a:gd name="connsiteX4" fmla="*/ 0 w 48768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ubicBezTo>
                  <a:pt x="246543" y="4869293"/>
                  <a:pt x="243164" y="2107550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71545" y="2792770"/>
            <a:ext cx="3338818" cy="1760941"/>
          </a:xfrm>
        </p:spPr>
        <p:txBody>
          <a:bodyPr lIns="0" tIns="0" rIns="0" bIns="0"/>
          <a:lstStyle>
            <a:lvl1pPr algn="l"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71543" y="4854870"/>
            <a:ext cx="3338819" cy="1465788"/>
          </a:xfrm>
        </p:spPr>
        <p:txBody>
          <a:bodyPr lIns="0" tIns="0" rIns="0" bIns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CFAEF535-4812-6A5A-2E6A-6BAA02077A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8068" y="5438509"/>
            <a:ext cx="4232517" cy="577572"/>
          </a:xfrm>
          <a:prstGeom prst="rect">
            <a:avLst/>
          </a:prstGeom>
        </p:spPr>
      </p:pic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EDA35DE8-69A7-6312-D5E8-614298BEB92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39528" y="709934"/>
            <a:ext cx="1473736" cy="1677649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05DAAE-A336-63F6-EA2C-CF3CBFF0C85D}"/>
              </a:ext>
            </a:extLst>
          </p:cNvPr>
          <p:cNvSpPr txBox="1"/>
          <p:nvPr userDrawn="1"/>
        </p:nvSpPr>
        <p:spPr>
          <a:xfrm>
            <a:off x="11620175" y="6508750"/>
            <a:ext cx="571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0F103F9-FBFB-4741-B3A3-3F2FAF542BF5}" type="slidenum">
              <a:rPr lang="en-US" sz="120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47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 + Ar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B55666E3-6E3E-D8FC-A328-74E347BB3A7A}"/>
              </a:ext>
            </a:extLst>
          </p:cNvPr>
          <p:cNvSpPr/>
          <p:nvPr userDrawn="1"/>
        </p:nvSpPr>
        <p:spPr>
          <a:xfrm>
            <a:off x="-1262" y="4209939"/>
            <a:ext cx="12192000" cy="2671745"/>
          </a:xfrm>
          <a:custGeom>
            <a:avLst/>
            <a:gdLst>
              <a:gd name="connsiteX0" fmla="*/ 12192000 w 12192000"/>
              <a:gd name="connsiteY0" fmla="*/ 0 h 2671745"/>
              <a:gd name="connsiteX1" fmla="*/ 12192000 w 12192000"/>
              <a:gd name="connsiteY1" fmla="*/ 585787 h 2671745"/>
              <a:gd name="connsiteX2" fmla="*/ 12192000 w 12192000"/>
              <a:gd name="connsiteY2" fmla="*/ 2085958 h 2671745"/>
              <a:gd name="connsiteX3" fmla="*/ 12192000 w 12192000"/>
              <a:gd name="connsiteY3" fmla="*/ 2671745 h 2671745"/>
              <a:gd name="connsiteX4" fmla="*/ 0 w 12192000"/>
              <a:gd name="connsiteY4" fmla="*/ 2671745 h 2671745"/>
              <a:gd name="connsiteX5" fmla="*/ 0 w 12192000"/>
              <a:gd name="connsiteY5" fmla="*/ 2085958 h 2671745"/>
              <a:gd name="connsiteX6" fmla="*/ 0 w 12192000"/>
              <a:gd name="connsiteY6" fmla="*/ 587245 h 2671745"/>
              <a:gd name="connsiteX7" fmla="*/ 0 w 12192000"/>
              <a:gd name="connsiteY7" fmla="*/ 1458 h 2671745"/>
              <a:gd name="connsiteX8" fmla="*/ 438287 w 12192000"/>
              <a:gd name="connsiteY8" fmla="*/ 91514 h 2671745"/>
              <a:gd name="connsiteX9" fmla="*/ 11442301 w 12192000"/>
              <a:gd name="connsiteY9" fmla="*/ 142990 h 267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2671745">
                <a:moveTo>
                  <a:pt x="12192000" y="0"/>
                </a:moveTo>
                <a:lnTo>
                  <a:pt x="12192000" y="585787"/>
                </a:lnTo>
                <a:lnTo>
                  <a:pt x="12192000" y="2085958"/>
                </a:lnTo>
                <a:lnTo>
                  <a:pt x="12192000" y="2671745"/>
                </a:lnTo>
                <a:lnTo>
                  <a:pt x="0" y="2671745"/>
                </a:lnTo>
                <a:lnTo>
                  <a:pt x="0" y="2085958"/>
                </a:lnTo>
                <a:lnTo>
                  <a:pt x="0" y="587245"/>
                </a:lnTo>
                <a:lnTo>
                  <a:pt x="0" y="1458"/>
                </a:lnTo>
                <a:lnTo>
                  <a:pt x="438287" y="91514"/>
                </a:lnTo>
                <a:cubicBezTo>
                  <a:pt x="4704734" y="941799"/>
                  <a:pt x="7851668" y="799446"/>
                  <a:pt x="11442301" y="14299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A1572-60B6-D549-9E95-52CA0994EE62}"/>
              </a:ext>
            </a:extLst>
          </p:cNvPr>
          <p:cNvSpPr txBox="1">
            <a:spLocks/>
          </p:cNvSpPr>
          <p:nvPr userDrawn="1"/>
        </p:nvSpPr>
        <p:spPr>
          <a:xfrm>
            <a:off x="838200" y="2648061"/>
            <a:ext cx="10515600" cy="6674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Georgia" panose="02040502050405020303" pitchFamily="18" charset="0"/>
                <a:ea typeface="Georgia" panose="02040502050405020303" pitchFamily="18" charset="0"/>
                <a:cs typeface="Times New Roman" charset="0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CB16783-5851-963A-2CCA-2506FCB046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96321"/>
            <a:ext cx="12192000" cy="667481"/>
          </a:xfrm>
          <a:prstGeom prst="rect">
            <a:avLst/>
          </a:prstGeom>
        </p:spPr>
        <p:txBody>
          <a:bodyPr anchor="b"/>
          <a:lstStyle>
            <a:lvl1pPr algn="ctr">
              <a:defRPr sz="4000" b="1">
                <a:solidFill>
                  <a:schemeClr val="tx2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Section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CEDD667-6D50-436E-E4FC-3D2CFD5882D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27" y="3724764"/>
            <a:ext cx="12192000" cy="3369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Section subtitle style</a:t>
            </a:r>
          </a:p>
        </p:txBody>
      </p:sp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A933EAA2-E186-D4F1-34B4-600EE73D05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78134" y="671226"/>
            <a:ext cx="1463593" cy="16661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82DB2D-F811-9D80-CE42-F637580D902F}"/>
              </a:ext>
            </a:extLst>
          </p:cNvPr>
          <p:cNvSpPr txBox="1"/>
          <p:nvPr userDrawn="1"/>
        </p:nvSpPr>
        <p:spPr>
          <a:xfrm>
            <a:off x="11620175" y="6508750"/>
            <a:ext cx="571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0F103F9-FBFB-4741-B3A3-3F2FAF542BF5}" type="slidenum">
              <a:rPr lang="en-US" sz="120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F1498-EE59-74CA-E690-4176CFC699A3}"/>
              </a:ext>
            </a:extLst>
          </p:cNvPr>
          <p:cNvSpPr txBox="1"/>
          <p:nvPr userDrawn="1"/>
        </p:nvSpPr>
        <p:spPr>
          <a:xfrm>
            <a:off x="246184" y="6508750"/>
            <a:ext cx="881575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Insert Name of Department or Business Unit</a:t>
            </a:r>
          </a:p>
        </p:txBody>
      </p:sp>
    </p:spTree>
    <p:extLst>
      <p:ext uri="{BB962C8B-B14F-4D97-AF65-F5344CB8AC3E}">
        <p14:creationId xmlns:p14="http://schemas.microsoft.com/office/powerpoint/2010/main" val="210369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+ Ar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9C89CF58-0182-1B7A-A772-66BD06B6FFAD}"/>
              </a:ext>
            </a:extLst>
          </p:cNvPr>
          <p:cNvSpPr/>
          <p:nvPr userDrawn="1"/>
        </p:nvSpPr>
        <p:spPr>
          <a:xfrm>
            <a:off x="0" y="4209939"/>
            <a:ext cx="12198096" cy="2671745"/>
          </a:xfrm>
          <a:custGeom>
            <a:avLst/>
            <a:gdLst>
              <a:gd name="connsiteX0" fmla="*/ 12192000 w 12192000"/>
              <a:gd name="connsiteY0" fmla="*/ 0 h 2671745"/>
              <a:gd name="connsiteX1" fmla="*/ 12192000 w 12192000"/>
              <a:gd name="connsiteY1" fmla="*/ 585787 h 2671745"/>
              <a:gd name="connsiteX2" fmla="*/ 12192000 w 12192000"/>
              <a:gd name="connsiteY2" fmla="*/ 2085958 h 2671745"/>
              <a:gd name="connsiteX3" fmla="*/ 12192000 w 12192000"/>
              <a:gd name="connsiteY3" fmla="*/ 2671745 h 2671745"/>
              <a:gd name="connsiteX4" fmla="*/ 0 w 12192000"/>
              <a:gd name="connsiteY4" fmla="*/ 2671745 h 2671745"/>
              <a:gd name="connsiteX5" fmla="*/ 0 w 12192000"/>
              <a:gd name="connsiteY5" fmla="*/ 2085958 h 2671745"/>
              <a:gd name="connsiteX6" fmla="*/ 0 w 12192000"/>
              <a:gd name="connsiteY6" fmla="*/ 587245 h 2671745"/>
              <a:gd name="connsiteX7" fmla="*/ 0 w 12192000"/>
              <a:gd name="connsiteY7" fmla="*/ 1458 h 2671745"/>
              <a:gd name="connsiteX8" fmla="*/ 438287 w 12192000"/>
              <a:gd name="connsiteY8" fmla="*/ 91514 h 2671745"/>
              <a:gd name="connsiteX9" fmla="*/ 11442301 w 12192000"/>
              <a:gd name="connsiteY9" fmla="*/ 142990 h 267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2671745">
                <a:moveTo>
                  <a:pt x="12192000" y="0"/>
                </a:moveTo>
                <a:lnTo>
                  <a:pt x="12192000" y="585787"/>
                </a:lnTo>
                <a:lnTo>
                  <a:pt x="12192000" y="2085958"/>
                </a:lnTo>
                <a:lnTo>
                  <a:pt x="12192000" y="2671745"/>
                </a:lnTo>
                <a:lnTo>
                  <a:pt x="0" y="2671745"/>
                </a:lnTo>
                <a:lnTo>
                  <a:pt x="0" y="2085958"/>
                </a:lnTo>
                <a:lnTo>
                  <a:pt x="0" y="587245"/>
                </a:lnTo>
                <a:lnTo>
                  <a:pt x="0" y="1458"/>
                </a:lnTo>
                <a:lnTo>
                  <a:pt x="438287" y="91514"/>
                </a:lnTo>
                <a:cubicBezTo>
                  <a:pt x="4704734" y="941799"/>
                  <a:pt x="7851668" y="799446"/>
                  <a:pt x="11442301" y="14299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4658AFD-3F02-F6E2-BEF6-C80E8A2DB80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892731"/>
          </a:xfrm>
          <a:custGeom>
            <a:avLst/>
            <a:gdLst>
              <a:gd name="connsiteX0" fmla="*/ 0 w 12192000"/>
              <a:gd name="connsiteY0" fmla="*/ 0 h 4892731"/>
              <a:gd name="connsiteX1" fmla="*/ 12192000 w 12192000"/>
              <a:gd name="connsiteY1" fmla="*/ 0 h 4892731"/>
              <a:gd name="connsiteX2" fmla="*/ 12192000 w 12192000"/>
              <a:gd name="connsiteY2" fmla="*/ 4211101 h 4892731"/>
              <a:gd name="connsiteX3" fmla="*/ 11448022 w 12192000"/>
              <a:gd name="connsiteY3" fmla="*/ 4352929 h 4892731"/>
              <a:gd name="connsiteX4" fmla="*/ 438506 w 12192000"/>
              <a:gd name="connsiteY4" fmla="*/ 4301453 h 4892731"/>
              <a:gd name="connsiteX5" fmla="*/ 0 w 12192000"/>
              <a:gd name="connsiteY5" fmla="*/ 4211397 h 4892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4892731">
                <a:moveTo>
                  <a:pt x="0" y="0"/>
                </a:moveTo>
                <a:lnTo>
                  <a:pt x="12192000" y="0"/>
                </a:lnTo>
                <a:lnTo>
                  <a:pt x="12192000" y="4211101"/>
                </a:lnTo>
                <a:lnTo>
                  <a:pt x="11448022" y="4352929"/>
                </a:lnTo>
                <a:cubicBezTo>
                  <a:pt x="7855594" y="5009385"/>
                  <a:pt x="4707087" y="5151738"/>
                  <a:pt x="438506" y="4301453"/>
                </a:cubicBezTo>
                <a:lnTo>
                  <a:pt x="0" y="4211397"/>
                </a:lnTo>
                <a:close/>
              </a:path>
            </a:pathLst>
          </a:custGeom>
        </p:spPr>
        <p:txBody>
          <a:bodyPr wrap="square" tIns="109728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the icon</a:t>
            </a:r>
            <a:br>
              <a:rPr lang="en-US" dirty="0"/>
            </a:br>
            <a:r>
              <a:rPr lang="en-US" dirty="0"/>
              <a:t>to insert a photo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8B47C0E-99AC-F609-752F-55B224D29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136943"/>
            <a:ext cx="12199127" cy="1217083"/>
          </a:xfrm>
        </p:spPr>
        <p:txBody>
          <a:bodyPr lIns="0" tIns="0" rIns="0" bIns="0"/>
          <a:lstStyle>
            <a:lvl1pPr algn="ctr"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9C0A5B-6F69-7CF8-D41E-ACF40DA36FD6}"/>
              </a:ext>
            </a:extLst>
          </p:cNvPr>
          <p:cNvSpPr txBox="1"/>
          <p:nvPr userDrawn="1"/>
        </p:nvSpPr>
        <p:spPr>
          <a:xfrm>
            <a:off x="11620175" y="6508750"/>
            <a:ext cx="571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0F103F9-FBFB-4741-B3A3-3F2FAF542BF5}" type="slidenum">
              <a:rPr lang="en-US" sz="1200" smtClean="0">
                <a:solidFill>
                  <a:schemeClr val="bg1"/>
                </a:solidFill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482CB0-BAE3-D307-EBDD-DC3C99774BED}"/>
              </a:ext>
            </a:extLst>
          </p:cNvPr>
          <p:cNvSpPr txBox="1"/>
          <p:nvPr userDrawn="1"/>
        </p:nvSpPr>
        <p:spPr>
          <a:xfrm>
            <a:off x="246184" y="6508750"/>
            <a:ext cx="881575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Insert Name of Department or Business Unit</a:t>
            </a:r>
          </a:p>
        </p:txBody>
      </p:sp>
    </p:spTree>
    <p:extLst>
      <p:ext uri="{BB962C8B-B14F-4D97-AF65-F5344CB8AC3E}">
        <p14:creationId xmlns:p14="http://schemas.microsoft.com/office/powerpoint/2010/main" val="416216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31775" indent="-231775">
              <a:tabLst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D2725159-8E8A-FDC3-F839-729AF25B2B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0682" y="435614"/>
            <a:ext cx="860326" cy="9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390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Placeholder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6184BCE0-493C-6F92-5D0C-372A0D8EF3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0682" y="435614"/>
            <a:ext cx="860326" cy="9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7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Block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8524" y="1535113"/>
            <a:ext cx="5389033" cy="63976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8524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B140CB3C-060A-A3AD-F466-C4A5CC6FFF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0682" y="435614"/>
            <a:ext cx="860326" cy="9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05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2937" y="437444"/>
            <a:ext cx="9649953" cy="9801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8519" y="1600200"/>
            <a:ext cx="10961656" cy="4778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B790AD-EA53-AFB1-37FD-F256CE233AC6}"/>
              </a:ext>
            </a:extLst>
          </p:cNvPr>
          <p:cNvSpPr txBox="1"/>
          <p:nvPr userDrawn="1"/>
        </p:nvSpPr>
        <p:spPr>
          <a:xfrm>
            <a:off x="11620175" y="6508750"/>
            <a:ext cx="571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0F103F9-FBFB-4741-B3A3-3F2FAF542BF5}" type="slidenum">
              <a:rPr lang="en-US" sz="1200" smtClean="0"/>
              <a:pPr algn="ctr"/>
              <a:t>‹#›</a:t>
            </a:fld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1B1D59-3072-7024-7C0E-ED65FFE04096}"/>
              </a:ext>
            </a:extLst>
          </p:cNvPr>
          <p:cNvSpPr txBox="1"/>
          <p:nvPr userDrawn="1"/>
        </p:nvSpPr>
        <p:spPr>
          <a:xfrm>
            <a:off x="246184" y="6508750"/>
            <a:ext cx="881575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/>
              <a:t>Insert Name of Department or Business Unit</a:t>
            </a:r>
          </a:p>
        </p:txBody>
      </p:sp>
    </p:spTree>
    <p:extLst>
      <p:ext uri="{BB962C8B-B14F-4D97-AF65-F5344CB8AC3E}">
        <p14:creationId xmlns:p14="http://schemas.microsoft.com/office/powerpoint/2010/main" val="2840818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8" r:id="rId2"/>
    <p:sldLayoutId id="2147483689" r:id="rId3"/>
    <p:sldLayoutId id="2147483695" r:id="rId4"/>
    <p:sldLayoutId id="2147483694" r:id="rId5"/>
    <p:sldLayoutId id="2147483686" r:id="rId6"/>
    <p:sldLayoutId id="2147483713" r:id="rId7"/>
    <p:sldLayoutId id="2147483652" r:id="rId8"/>
    <p:sldLayoutId id="2147483653" r:id="rId9"/>
    <p:sldLayoutId id="2147483676" r:id="rId10"/>
    <p:sldLayoutId id="2147483687" r:id="rId11"/>
    <p:sldLayoutId id="2147483654" r:id="rId12"/>
    <p:sldLayoutId id="2147483675" r:id="rId13"/>
    <p:sldLayoutId id="2147483655" r:id="rId14"/>
    <p:sldLayoutId id="2147483696" r:id="rId15"/>
    <p:sldLayoutId id="2147483697" r:id="rId16"/>
    <p:sldLayoutId id="2147483698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2"/>
          </a:solidFill>
          <a:latin typeface="Georgia" panose="02040502050405020303" pitchFamily="18" charset="0"/>
          <a:ea typeface="Georgia" panose="02040502050405020303" pitchFamily="18" charset="0"/>
          <a:cs typeface="Times New Roman" charset="0"/>
        </a:defRPr>
      </a:lvl1pPr>
    </p:titleStyle>
    <p:bodyStyle>
      <a:lvl1pPr marL="233363" indent="-233363" algn="l" defTabSz="457200" rtl="0" eaLnBrk="1" latinLnBrk="0" hangingPunct="1">
        <a:spcBef>
          <a:spcPct val="20000"/>
        </a:spcBef>
        <a:buFont typeface="Arial"/>
        <a:buChar char="•"/>
        <a:tabLst/>
        <a:defRPr sz="28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marL="690563" indent="-233363" algn="l" defTabSz="457200" rtl="0" eaLnBrk="1" latinLnBrk="0" hangingPunct="1">
        <a:spcBef>
          <a:spcPct val="20000"/>
        </a:spcBef>
        <a:buFont typeface="Arial"/>
        <a:buChar char="–"/>
        <a:tabLst/>
        <a:defRPr sz="24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2pPr>
      <a:lvl3pPr marL="1085850" indent="-171450" algn="l" defTabSz="457200" rtl="0" eaLnBrk="1" latinLnBrk="0" hangingPunct="1">
        <a:spcBef>
          <a:spcPct val="20000"/>
        </a:spcBef>
        <a:buFont typeface="Arial"/>
        <a:buChar char="•"/>
        <a:tabLst/>
        <a:defRPr sz="20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3pPr>
      <a:lvl4pPr marL="1543050" indent="-171450" algn="l" defTabSz="457200" rtl="0" eaLnBrk="1" latinLnBrk="0" hangingPunct="1">
        <a:spcBef>
          <a:spcPct val="20000"/>
        </a:spcBef>
        <a:buFont typeface="Arial"/>
        <a:buChar char="–"/>
        <a:tabLst/>
        <a:defRPr sz="18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4pPr>
      <a:lvl5pPr marL="2000250" indent="-171450" algn="l" defTabSz="457200" rtl="0" eaLnBrk="1" latinLnBrk="0" hangingPunct="1">
        <a:spcBef>
          <a:spcPct val="20000"/>
        </a:spcBef>
        <a:buFont typeface="Arial"/>
        <a:buChar char="»"/>
        <a:tabLst/>
        <a:defRPr sz="18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94B8A-58FF-BE42-1655-BDCAE0112B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 and Music: Technology, Creativity, and the Future of Art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1DBBEB-35F4-377F-F9B8-1FCE02269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4311" y="3831238"/>
            <a:ext cx="6650503" cy="1217082"/>
          </a:xfrm>
        </p:spPr>
        <p:txBody>
          <a:bodyPr>
            <a:normAutofit/>
          </a:bodyPr>
          <a:lstStyle/>
          <a:p>
            <a:r>
              <a:rPr lang="en-US" dirty="0"/>
              <a:t>Presenter: Yuyi Yang, MB, MPH, PhD Student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AB9DD4-9890-C8A0-ADB0-ACE506A9F1DC}"/>
              </a:ext>
            </a:extLst>
          </p:cNvPr>
          <p:cNvSpPr/>
          <p:nvPr/>
        </p:nvSpPr>
        <p:spPr>
          <a:xfrm>
            <a:off x="3169227" y="5309755"/>
            <a:ext cx="1828800" cy="77931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76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BEA1C9-8732-70BF-6383-7F55D0742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AI-Generated Composition with SUNO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3D7D2D-FABF-0A34-F364-12ECA2280B65}"/>
              </a:ext>
            </a:extLst>
          </p:cNvPr>
          <p:cNvSpPr/>
          <p:nvPr/>
        </p:nvSpPr>
        <p:spPr>
          <a:xfrm>
            <a:off x="0" y="6378222"/>
            <a:ext cx="3210791" cy="3862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9F47294-854F-6B16-82CD-C8D8674D3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037" y="1549151"/>
            <a:ext cx="3210791" cy="412157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9E65824-1D5D-5120-DCDF-E0D274D49598}"/>
              </a:ext>
            </a:extLst>
          </p:cNvPr>
          <p:cNvGrpSpPr/>
          <p:nvPr/>
        </p:nvGrpSpPr>
        <p:grpSpPr>
          <a:xfrm>
            <a:off x="980037" y="1549151"/>
            <a:ext cx="10493324" cy="4998467"/>
            <a:chOff x="980037" y="1549151"/>
            <a:chExt cx="10493324" cy="499846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DDF2C47-B368-8C59-0A7D-4573DA6D7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0037" y="1549151"/>
              <a:ext cx="9973713" cy="4998467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260C74B-43FF-74D7-9F71-B0D9DB7CBC72}"/>
                </a:ext>
              </a:extLst>
            </p:cNvPr>
            <p:cNvSpPr/>
            <p:nvPr/>
          </p:nvSpPr>
          <p:spPr>
            <a:xfrm>
              <a:off x="4314824" y="1582032"/>
              <a:ext cx="5210175" cy="894468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Shimmer.m4a">
              <a:hlinkClick r:id="" action="ppaction://media"/>
              <a:extLst>
                <a:ext uri="{FF2B5EF4-FFF2-40B4-BE49-F238E27FC236}">
                  <a16:creationId xmlns:a16="http://schemas.microsoft.com/office/drawing/2014/main" id="{ED92D3AB-DC8C-821C-089E-A09D75EC7A2D}"/>
                </a:ext>
              </a:extLst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6"/>
            <a:stretch>
              <a:fillRect/>
            </a:stretch>
          </p:blipFill>
          <p:spPr>
            <a:xfrm>
              <a:off x="11087100" y="6161357"/>
              <a:ext cx="386261" cy="386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9641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30843-BF32-4D7D-D3E4-9FE6153A0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BCCDF1-D5F8-348B-3269-BB5F8F877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vs. AI Music Composition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26A3EF-FF5A-210B-D993-60CAC9300397}"/>
              </a:ext>
            </a:extLst>
          </p:cNvPr>
          <p:cNvSpPr/>
          <p:nvPr/>
        </p:nvSpPr>
        <p:spPr>
          <a:xfrm>
            <a:off x="0" y="6378222"/>
            <a:ext cx="3210791" cy="3862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B9021B-955C-878E-6E21-E4D6EF97DDAE}"/>
              </a:ext>
            </a:extLst>
          </p:cNvPr>
          <p:cNvSpPr/>
          <p:nvPr/>
        </p:nvSpPr>
        <p:spPr>
          <a:xfrm>
            <a:off x="0" y="1921263"/>
            <a:ext cx="5791200" cy="1946634"/>
          </a:xfrm>
          <a:prstGeom prst="rect">
            <a:avLst/>
          </a:prstGeom>
          <a:solidFill>
            <a:srgbClr val="BA0C2F">
              <a:alpha val="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4EC7B3D-87E2-1B85-B5C6-736C71022D66}"/>
              </a:ext>
            </a:extLst>
          </p:cNvPr>
          <p:cNvSpPr/>
          <p:nvPr/>
        </p:nvSpPr>
        <p:spPr>
          <a:xfrm>
            <a:off x="-1" y="3867896"/>
            <a:ext cx="5791199" cy="2159471"/>
          </a:xfrm>
          <a:prstGeom prst="rect">
            <a:avLst/>
          </a:prstGeom>
          <a:solidFill>
            <a:srgbClr val="0070C0">
              <a:alpha val="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E06A1B-6D02-824C-B70B-E277BA33A767}"/>
              </a:ext>
            </a:extLst>
          </p:cNvPr>
          <p:cNvSpPr/>
          <p:nvPr/>
        </p:nvSpPr>
        <p:spPr>
          <a:xfrm>
            <a:off x="10109198" y="1921263"/>
            <a:ext cx="2073277" cy="4106104"/>
          </a:xfrm>
          <a:prstGeom prst="rect">
            <a:avLst/>
          </a:prstGeom>
          <a:solidFill>
            <a:srgbClr val="7030A0">
              <a:alpha val="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38B6D6-A824-3615-6A90-3AAC99711D5F}"/>
              </a:ext>
            </a:extLst>
          </p:cNvPr>
          <p:cNvSpPr/>
          <p:nvPr/>
        </p:nvSpPr>
        <p:spPr>
          <a:xfrm>
            <a:off x="5791200" y="1921263"/>
            <a:ext cx="2266950" cy="4106104"/>
          </a:xfrm>
          <a:prstGeom prst="rect">
            <a:avLst/>
          </a:prstGeom>
          <a:solidFill>
            <a:srgbClr val="7030A0">
              <a:alpha val="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9A459498-2E8B-32D0-99AE-393D7DE4F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8312" y="1921263"/>
            <a:ext cx="1735799" cy="1946634"/>
          </a:xfrm>
          <a:noFill/>
          <a:ln>
            <a:noFill/>
          </a:ln>
        </p:spPr>
        <p:txBody>
          <a:bodyPr tIns="91440" bIns="91440" anchor="ctr">
            <a:normAutofit/>
          </a:bodyPr>
          <a:lstStyle/>
          <a:p>
            <a:pPr marL="0" indent="0" algn="ctr">
              <a:buNone/>
            </a:pPr>
            <a:r>
              <a:rPr lang="en-US" sz="5600" dirty="0"/>
              <a:t>💡</a:t>
            </a:r>
          </a:p>
          <a:p>
            <a:pPr marL="0" indent="0" algn="ctr">
              <a:buNone/>
            </a:pPr>
            <a:r>
              <a:rPr lang="en-US" dirty="0"/>
              <a:t>Inspiration</a:t>
            </a: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78731BEA-E1D4-129D-2B92-9ED7D8713BDC}"/>
              </a:ext>
            </a:extLst>
          </p:cNvPr>
          <p:cNvSpPr txBox="1">
            <a:spLocks/>
          </p:cNvSpPr>
          <p:nvPr/>
        </p:nvSpPr>
        <p:spPr>
          <a:xfrm>
            <a:off x="3698804" y="1921263"/>
            <a:ext cx="2048481" cy="1946635"/>
          </a:xfrm>
          <a:prstGeom prst="rect">
            <a:avLst/>
          </a:prstGeom>
          <a:noFill/>
          <a:ln>
            <a:noFill/>
          </a:ln>
        </p:spPr>
        <p:txBody>
          <a:bodyPr vert="horz" lIns="91440" tIns="91440" rIns="91440" bIns="91440" rtlCol="0" anchor="ctr">
            <a:normAutofit/>
          </a:bodyPr>
          <a:lstStyle>
            <a:lvl1pPr marL="231775" indent="-231775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90563" indent="-233363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4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 marL="10858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0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buFont typeface="Arial"/>
              <a:buChar char="»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5600" dirty="0"/>
              <a:t>🎼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Composition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93957A83-6C92-DE69-8CF3-3BAB8CDD9080}"/>
              </a:ext>
            </a:extLst>
          </p:cNvPr>
          <p:cNvSpPr txBox="1">
            <a:spLocks/>
          </p:cNvSpPr>
          <p:nvPr/>
        </p:nvSpPr>
        <p:spPr>
          <a:xfrm>
            <a:off x="5703296" y="2894580"/>
            <a:ext cx="2434935" cy="2329301"/>
          </a:xfrm>
          <a:prstGeom prst="rect">
            <a:avLst/>
          </a:prstGeom>
          <a:noFill/>
          <a:ln>
            <a:noFill/>
          </a:ln>
        </p:spPr>
        <p:txBody>
          <a:bodyPr vert="horz" lIns="91440" tIns="91440" rIns="91440" bIns="91440" rtlCol="0" anchor="ctr">
            <a:normAutofit fontScale="55000" lnSpcReduction="20000"/>
          </a:bodyPr>
          <a:lstStyle>
            <a:lvl1pPr marL="231775" indent="-231775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90563" indent="-233363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4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 marL="10858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0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buFont typeface="Arial"/>
              <a:buChar char="»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0200" dirty="0"/>
              <a:t>✍️ 🎹</a:t>
            </a:r>
          </a:p>
          <a:p>
            <a:pPr marL="0" indent="0" algn="ctr">
              <a:buNone/>
            </a:pPr>
            <a:r>
              <a:rPr lang="en-US" sz="5100" dirty="0"/>
              <a:t>Lyrics</a:t>
            </a:r>
          </a:p>
          <a:p>
            <a:pPr marL="0" indent="0" algn="ctr">
              <a:buNone/>
            </a:pPr>
            <a:r>
              <a:rPr lang="en-US" sz="5100" dirty="0"/>
              <a:t>And</a:t>
            </a:r>
          </a:p>
          <a:p>
            <a:pPr marL="0" indent="0" algn="ctr">
              <a:buNone/>
            </a:pPr>
            <a:r>
              <a:rPr lang="en-US" sz="5100" dirty="0"/>
              <a:t>Arrangement</a:t>
            </a:r>
          </a:p>
          <a:p>
            <a:pPr marL="0" indent="0" algn="ctr">
              <a:buFont typeface="Arial"/>
              <a:buNone/>
            </a:pPr>
            <a:endParaRPr lang="en-US" dirty="0"/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500A4B25-6659-7126-7F87-3434B7061E6B}"/>
              </a:ext>
            </a:extLst>
          </p:cNvPr>
          <p:cNvSpPr txBox="1">
            <a:spLocks/>
          </p:cNvSpPr>
          <p:nvPr/>
        </p:nvSpPr>
        <p:spPr>
          <a:xfrm>
            <a:off x="8224173" y="1921263"/>
            <a:ext cx="1735799" cy="1946634"/>
          </a:xfrm>
          <a:prstGeom prst="rect">
            <a:avLst/>
          </a:prstGeom>
          <a:noFill/>
          <a:ln>
            <a:noFill/>
          </a:ln>
        </p:spPr>
        <p:txBody>
          <a:bodyPr vert="horz" lIns="91440" tIns="91440" rIns="91440" bIns="91440" rtlCol="0" anchor="ctr">
            <a:normAutofit/>
          </a:bodyPr>
          <a:lstStyle>
            <a:lvl1pPr marL="231775" indent="-231775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90563" indent="-233363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4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 marL="10858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0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buFont typeface="Arial"/>
              <a:buChar char="»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5600" dirty="0"/>
              <a:t>🎙️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Recording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AFBE51D-6F51-BD47-FAA6-2658BF6B42B1}"/>
              </a:ext>
            </a:extLst>
          </p:cNvPr>
          <p:cNvSpPr txBox="1">
            <a:spLocks/>
          </p:cNvSpPr>
          <p:nvPr/>
        </p:nvSpPr>
        <p:spPr>
          <a:xfrm>
            <a:off x="1801477" y="3751229"/>
            <a:ext cx="1569467" cy="2159471"/>
          </a:xfrm>
          <a:prstGeom prst="rect">
            <a:avLst/>
          </a:prstGeom>
          <a:noFill/>
          <a:ln>
            <a:noFill/>
          </a:ln>
        </p:spPr>
        <p:txBody>
          <a:bodyPr vert="horz" lIns="91440" tIns="91440" rIns="91440" bIns="91440" rtlCol="0" anchor="ctr">
            <a:normAutofit/>
          </a:bodyPr>
          <a:lstStyle>
            <a:lvl1pPr marL="231775" indent="-231775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90563" indent="-233363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4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 marL="10858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0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buFont typeface="Arial"/>
              <a:buChar char="»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5600" dirty="0"/>
              <a:t>🎧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Data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17674374-715C-9532-6043-E59C313A1C4B}"/>
              </a:ext>
            </a:extLst>
          </p:cNvPr>
          <p:cNvSpPr txBox="1">
            <a:spLocks/>
          </p:cNvSpPr>
          <p:nvPr/>
        </p:nvSpPr>
        <p:spPr>
          <a:xfrm>
            <a:off x="3896427" y="3952800"/>
            <a:ext cx="1653234" cy="2159471"/>
          </a:xfrm>
          <a:prstGeom prst="rect">
            <a:avLst/>
          </a:prstGeom>
          <a:noFill/>
          <a:ln>
            <a:noFill/>
          </a:ln>
        </p:spPr>
        <p:txBody>
          <a:bodyPr vert="horz" lIns="91440" tIns="91440" rIns="91440" bIns="91440" rtlCol="0" anchor="ctr">
            <a:normAutofit/>
          </a:bodyPr>
          <a:lstStyle>
            <a:lvl1pPr marL="231775" indent="-231775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90563" indent="-233363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4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 marL="10858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0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buFont typeface="Arial"/>
              <a:buChar char="»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5600" dirty="0"/>
              <a:t>🧠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Model Training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B496FA57-6E85-126A-9E67-8ED3595591E0}"/>
              </a:ext>
            </a:extLst>
          </p:cNvPr>
          <p:cNvSpPr txBox="1">
            <a:spLocks/>
          </p:cNvSpPr>
          <p:nvPr/>
        </p:nvSpPr>
        <p:spPr>
          <a:xfrm>
            <a:off x="7894217" y="3867897"/>
            <a:ext cx="2395715" cy="2042803"/>
          </a:xfrm>
          <a:prstGeom prst="rect">
            <a:avLst/>
          </a:prstGeom>
          <a:noFill/>
          <a:ln>
            <a:noFill/>
          </a:ln>
        </p:spPr>
        <p:txBody>
          <a:bodyPr vert="horz" lIns="91440" tIns="91440" rIns="91440" bIns="91440" rtlCol="0" anchor="ctr">
            <a:normAutofit/>
          </a:bodyPr>
          <a:lstStyle>
            <a:lvl1pPr marL="231775" indent="-231775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90563" indent="-233363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4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 marL="10858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0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buFont typeface="Arial"/>
              <a:buChar char="»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5600" dirty="0"/>
              <a:t>🔄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Optimization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E968365D-A721-71BB-26AF-02C70FE28E4E}"/>
              </a:ext>
            </a:extLst>
          </p:cNvPr>
          <p:cNvSpPr txBox="1">
            <a:spLocks/>
          </p:cNvSpPr>
          <p:nvPr/>
        </p:nvSpPr>
        <p:spPr>
          <a:xfrm>
            <a:off x="10225289" y="2603872"/>
            <a:ext cx="1853520" cy="2697856"/>
          </a:xfrm>
          <a:prstGeom prst="rect">
            <a:avLst/>
          </a:prstGeom>
          <a:noFill/>
          <a:ln>
            <a:noFill/>
          </a:ln>
        </p:spPr>
        <p:txBody>
          <a:bodyPr vert="horz" lIns="91440" tIns="91440" rIns="91440" bIns="91440" rtlCol="0" anchor="ctr">
            <a:normAutofit fontScale="40000" lnSpcReduction="20000"/>
          </a:bodyPr>
          <a:lstStyle>
            <a:lvl1pPr marL="231775" indent="-231775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90563" indent="-233363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24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 marL="10858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tabLst/>
              <a:defRPr sz="20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buFont typeface="Arial"/>
              <a:buChar char="»"/>
              <a:tabLst/>
              <a:defRPr sz="1800" b="0" i="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4000" dirty="0"/>
              <a:t>🎚️</a:t>
            </a:r>
            <a:endParaRPr lang="en-US" sz="5900" dirty="0"/>
          </a:p>
          <a:p>
            <a:pPr marL="0" indent="0" algn="ctr">
              <a:buFont typeface="Arial"/>
              <a:buNone/>
            </a:pPr>
            <a:r>
              <a:rPr lang="en-US" sz="7000" dirty="0"/>
              <a:t>Mixing</a:t>
            </a:r>
          </a:p>
          <a:p>
            <a:pPr marL="0" indent="0" algn="ctr">
              <a:buFont typeface="Arial"/>
              <a:buNone/>
            </a:pPr>
            <a:r>
              <a:rPr lang="en-US" sz="7000" dirty="0"/>
              <a:t>And</a:t>
            </a:r>
          </a:p>
          <a:p>
            <a:pPr marL="0" indent="0" algn="ctr">
              <a:buFont typeface="Arial"/>
              <a:buNone/>
            </a:pPr>
            <a:r>
              <a:rPr lang="en-US" sz="7000" dirty="0"/>
              <a:t> Production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60BE97-83DA-81F7-973F-0D1D65B17A10}"/>
              </a:ext>
            </a:extLst>
          </p:cNvPr>
          <p:cNvSpPr txBox="1"/>
          <p:nvPr/>
        </p:nvSpPr>
        <p:spPr>
          <a:xfrm>
            <a:off x="21988" y="2671141"/>
            <a:ext cx="1679375" cy="446878"/>
          </a:xfrm>
          <a:prstGeom prst="rect">
            <a:avLst/>
          </a:prstGeom>
          <a:noFill/>
          <a:ln>
            <a:noFill/>
          </a:ln>
        </p:spPr>
        <p:txBody>
          <a:bodyPr vert="horz" lIns="91440" tIns="91440" rIns="91440" bIns="91440" rtlCol="0" anchor="ctr">
            <a:noAutofit/>
          </a:bodyPr>
          <a:lstStyle>
            <a:lvl1pPr indent="0" algn="ctr">
              <a:spcBef>
                <a:spcPct val="20000"/>
              </a:spcBef>
              <a:buFont typeface="Arial"/>
              <a:buNone/>
              <a:tabLst/>
              <a:defRPr sz="5600"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90563" indent="-233363">
              <a:spcBef>
                <a:spcPct val="20000"/>
              </a:spcBef>
              <a:buFont typeface="Arial"/>
              <a:buChar char="–"/>
              <a:tabLst/>
              <a:defRPr sz="2400"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 marL="1085850" indent="-171450">
              <a:spcBef>
                <a:spcPct val="20000"/>
              </a:spcBef>
              <a:buFont typeface="Arial"/>
              <a:buChar char="•"/>
              <a:tabLst/>
              <a:defRPr sz="2000"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 marL="1543050" indent="-171450">
              <a:spcBef>
                <a:spcPct val="20000"/>
              </a:spcBef>
              <a:buFont typeface="Arial"/>
              <a:buChar char="–"/>
              <a:tabLst/>
              <a:defRPr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00250" indent="-171450">
              <a:spcBef>
                <a:spcPct val="20000"/>
              </a:spcBef>
              <a:buFont typeface="Arial"/>
              <a:buChar char="»"/>
              <a:tabLst/>
              <a:defRPr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en-US" sz="2000" b="1" i="1" dirty="0">
                <a:solidFill>
                  <a:schemeClr val="tx2"/>
                </a:solidFill>
              </a:rPr>
              <a:t>TRADITIONAL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88D0B4-6076-EAC1-45CC-BB87F6EC8224}"/>
              </a:ext>
            </a:extLst>
          </p:cNvPr>
          <p:cNvSpPr txBox="1"/>
          <p:nvPr/>
        </p:nvSpPr>
        <p:spPr>
          <a:xfrm>
            <a:off x="12600" y="4664764"/>
            <a:ext cx="1693547" cy="449066"/>
          </a:xfrm>
          <a:prstGeom prst="rect">
            <a:avLst/>
          </a:prstGeom>
          <a:noFill/>
          <a:ln>
            <a:noFill/>
          </a:ln>
        </p:spPr>
        <p:txBody>
          <a:bodyPr vert="horz" lIns="91440" tIns="91440" rIns="91440" bIns="91440" rtlCol="0" anchor="ctr">
            <a:noAutofit/>
          </a:bodyPr>
          <a:lstStyle>
            <a:lvl1pPr indent="0" algn="ctr">
              <a:spcBef>
                <a:spcPct val="20000"/>
              </a:spcBef>
              <a:buFont typeface="Arial"/>
              <a:buNone/>
              <a:tabLst/>
              <a:defRPr sz="5600"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90563" indent="-233363">
              <a:spcBef>
                <a:spcPct val="20000"/>
              </a:spcBef>
              <a:buFont typeface="Arial"/>
              <a:buChar char="–"/>
              <a:tabLst/>
              <a:defRPr sz="2400"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 marL="1085850" indent="-171450">
              <a:spcBef>
                <a:spcPct val="20000"/>
              </a:spcBef>
              <a:buFont typeface="Arial"/>
              <a:buChar char="•"/>
              <a:tabLst/>
              <a:defRPr sz="2000"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 marL="1543050" indent="-171450">
              <a:spcBef>
                <a:spcPct val="20000"/>
              </a:spcBef>
              <a:buFont typeface="Arial"/>
              <a:buChar char="–"/>
              <a:tabLst/>
              <a:defRPr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 marL="2000250" indent="-171450">
              <a:spcBef>
                <a:spcPct val="20000"/>
              </a:spcBef>
              <a:buFont typeface="Arial"/>
              <a:buChar char="»"/>
              <a:tabLst/>
              <a:defRPr b="0" i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en-US" sz="2000" b="1" i="1" dirty="0">
                <a:solidFill>
                  <a:schemeClr val="tx2"/>
                </a:solidFill>
              </a:rPr>
              <a:t>AI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E75AAC4-69B4-B93F-A095-29708BF639F6}"/>
              </a:ext>
            </a:extLst>
          </p:cNvPr>
          <p:cNvSpPr/>
          <p:nvPr/>
        </p:nvSpPr>
        <p:spPr>
          <a:xfrm>
            <a:off x="8058150" y="1921262"/>
            <a:ext cx="2053948" cy="1941437"/>
          </a:xfrm>
          <a:prstGeom prst="rect">
            <a:avLst/>
          </a:prstGeom>
          <a:solidFill>
            <a:srgbClr val="BA0C2F">
              <a:alpha val="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43A4840-E205-CBBF-8641-0BFFABD85A74}"/>
              </a:ext>
            </a:extLst>
          </p:cNvPr>
          <p:cNvSpPr/>
          <p:nvPr/>
        </p:nvSpPr>
        <p:spPr>
          <a:xfrm>
            <a:off x="8055249" y="3867896"/>
            <a:ext cx="2053947" cy="2159471"/>
          </a:xfrm>
          <a:prstGeom prst="rect">
            <a:avLst/>
          </a:prstGeom>
          <a:solidFill>
            <a:srgbClr val="0070C0">
              <a:alpha val="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82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6DC2A-8B58-DE07-A518-D8559D4D7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E61FAE-6BF7-B472-75AF-987ADF725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519" y="1600200"/>
            <a:ext cx="6723793" cy="4778022"/>
          </a:xfrm>
        </p:spPr>
        <p:txBody>
          <a:bodyPr/>
          <a:lstStyle/>
          <a:p>
            <a:r>
              <a:rPr lang="en-US" dirty="0"/>
              <a:t>Transformers:</a:t>
            </a:r>
          </a:p>
          <a:p>
            <a:pPr lvl="1"/>
            <a:r>
              <a:rPr lang="en-US" dirty="0"/>
              <a:t>Predict the next element (note) based on prior context</a:t>
            </a:r>
          </a:p>
          <a:p>
            <a:pPr lvl="1"/>
            <a:r>
              <a:rPr lang="en-US" dirty="0"/>
              <a:t>Maintain long-range coherence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7B3188-BECD-2044-66E9-EA2D97197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 and Diffusion Models in AI Composition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E5C905-5553-B00D-8991-22FAADDAC85C}"/>
              </a:ext>
            </a:extLst>
          </p:cNvPr>
          <p:cNvSpPr/>
          <p:nvPr/>
        </p:nvSpPr>
        <p:spPr>
          <a:xfrm>
            <a:off x="0" y="6378222"/>
            <a:ext cx="3210791" cy="3862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E34D95-087E-6210-347C-02ED8DF31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312" y="1600200"/>
            <a:ext cx="4321554" cy="4167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5F79206-2F77-F38C-9C93-0D9DF8860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18" y="3684003"/>
            <a:ext cx="5840058" cy="2443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49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7AD37-A1D4-DAC7-F651-7C2A5B511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9D1AA9-9EDC-2291-67A3-791D66236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520" y="1600200"/>
            <a:ext cx="4878862" cy="2848586"/>
          </a:xfrm>
        </p:spPr>
        <p:txBody>
          <a:bodyPr/>
          <a:lstStyle/>
          <a:p>
            <a:r>
              <a:rPr lang="en-US" dirty="0"/>
              <a:t>Diffusion Models:</a:t>
            </a:r>
          </a:p>
          <a:p>
            <a:pPr lvl="1"/>
            <a:r>
              <a:rPr lang="en-US" dirty="0"/>
              <a:t>Start with noise, refined over steps to create structured output (waveform).</a:t>
            </a:r>
          </a:p>
          <a:p>
            <a:pPr lvl="1"/>
            <a:r>
              <a:rPr lang="en-US" dirty="0"/>
              <a:t>Efficient at capturing audio details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21A326-C94E-90BE-B97D-2FF7D2CB2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 and Diffusion Models in AI Composition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369AF5-E07D-C9C9-E760-1914778C604A}"/>
              </a:ext>
            </a:extLst>
          </p:cNvPr>
          <p:cNvSpPr/>
          <p:nvPr/>
        </p:nvSpPr>
        <p:spPr>
          <a:xfrm>
            <a:off x="0" y="6378222"/>
            <a:ext cx="3210791" cy="3862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Animation of Audio Waveform Diffusion">
            <a:extLst>
              <a:ext uri="{FF2B5EF4-FFF2-40B4-BE49-F238E27FC236}">
                <a16:creationId xmlns:a16="http://schemas.microsoft.com/office/drawing/2014/main" id="{265E3440-160C-E5F5-A374-CF820AF8D1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860" y="1417638"/>
            <a:ext cx="4656534" cy="3104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table diffusion process using an image of a puppy as an example">
            <a:extLst>
              <a:ext uri="{FF2B5EF4-FFF2-40B4-BE49-F238E27FC236}">
                <a16:creationId xmlns:a16="http://schemas.microsoft.com/office/drawing/2014/main" id="{FDE389C7-3CFB-2172-17B8-FA82BEDAB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567" y="4587902"/>
            <a:ext cx="10220587" cy="2037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7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77174F-5723-116A-B62F-0E899AB7C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D12933-DA8C-6794-8DB7-F2F09E6D8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519" y="1600200"/>
            <a:ext cx="10961656" cy="2711741"/>
          </a:xfrm>
        </p:spPr>
        <p:txBody>
          <a:bodyPr/>
          <a:lstStyle/>
          <a:p>
            <a:r>
              <a:rPr lang="en-US" b="1" dirty="0"/>
              <a:t>Lower Barrier</a:t>
            </a:r>
          </a:p>
          <a:p>
            <a:r>
              <a:rPr lang="en-US" b="1" dirty="0"/>
              <a:t>Spark Creativity for Musicians</a:t>
            </a:r>
            <a:endParaRPr lang="en-US" dirty="0"/>
          </a:p>
          <a:p>
            <a:r>
              <a:rPr lang="en-US" b="1" dirty="0"/>
              <a:t>New Music Styles Beyond Human Imagination</a:t>
            </a:r>
          </a:p>
          <a:p>
            <a:r>
              <a:rPr lang="en-US" b="1" dirty="0"/>
              <a:t>Original, Copyright-Free Music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43FA47-D2FA-1EDE-542F-7589EC667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AI in Music Composition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882C27-03A3-B495-C3E9-0739172004BD}"/>
              </a:ext>
            </a:extLst>
          </p:cNvPr>
          <p:cNvSpPr/>
          <p:nvPr/>
        </p:nvSpPr>
        <p:spPr>
          <a:xfrm>
            <a:off x="0" y="6378222"/>
            <a:ext cx="3210791" cy="3862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105F8414-45B6-19AD-8DA2-2F53642AAC61}"/>
              </a:ext>
            </a:extLst>
          </p:cNvPr>
          <p:cNvSpPr txBox="1">
            <a:spLocks/>
          </p:cNvSpPr>
          <p:nvPr/>
        </p:nvSpPr>
        <p:spPr>
          <a:xfrm>
            <a:off x="952467" y="4156043"/>
            <a:ext cx="9649953" cy="673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tx2"/>
                </a:solidFill>
                <a:latin typeface="Georgia" panose="02040502050405020303" pitchFamily="18" charset="0"/>
                <a:ea typeface="Georgia" panose="02040502050405020303" pitchFamily="18" charset="0"/>
                <a:cs typeface="Times New Roman" charset="0"/>
              </a:defRPr>
            </a:lvl1pPr>
          </a:lstStyle>
          <a:p>
            <a:pPr algn="ctr"/>
            <a:r>
              <a:rPr lang="en-US" sz="3200" dirty="0"/>
              <a:t>AI Isn’t Only Reshaping Music!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F24E9-5F9E-25BA-1C48-B5D629959D4F}"/>
              </a:ext>
            </a:extLst>
          </p:cNvPr>
          <p:cNvSpPr txBox="1"/>
          <p:nvPr/>
        </p:nvSpPr>
        <p:spPr>
          <a:xfrm>
            <a:off x="952466" y="4829158"/>
            <a:ext cx="9539499" cy="10318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3200" b="1">
                <a:solidFill>
                  <a:schemeClr val="tx2"/>
                </a:solidFill>
                <a:latin typeface="Georgia" panose="02040502050405020303" pitchFamily="18" charset="0"/>
                <a:ea typeface="Georgia" panose="02040502050405020303" pitchFamily="18" charset="0"/>
                <a:cs typeface="Times New Roman" charset="0"/>
              </a:defRPr>
            </a:lvl1pPr>
          </a:lstStyle>
          <a:p>
            <a:r>
              <a:rPr lang="en-US" dirty="0"/>
              <a:t>Mastering AI Now Will Set Us Apart As Leaders In The Next Wave Of Innovation.</a:t>
            </a:r>
          </a:p>
        </p:txBody>
      </p:sp>
    </p:spTree>
    <p:extLst>
      <p:ext uri="{BB962C8B-B14F-4D97-AF65-F5344CB8AC3E}">
        <p14:creationId xmlns:p14="http://schemas.microsoft.com/office/powerpoint/2010/main" val="214777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5E96D-05C7-245C-1111-73BFBA7E3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5DA7B-7DCD-2A4D-C23A-0B63C7EAE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519" y="1600200"/>
            <a:ext cx="10961656" cy="2577517"/>
          </a:xfrm>
        </p:spPr>
        <p:txBody>
          <a:bodyPr/>
          <a:lstStyle/>
          <a:p>
            <a:r>
              <a:rPr lang="en-US" b="1" dirty="0"/>
              <a:t>Lack of Emotion</a:t>
            </a:r>
          </a:p>
          <a:p>
            <a:r>
              <a:rPr lang="en-US" b="1" dirty="0"/>
              <a:t>Homogenization </a:t>
            </a:r>
            <a:r>
              <a:rPr lang="en-US" dirty="0"/>
              <a:t>(train on similar datasets)</a:t>
            </a:r>
          </a:p>
          <a:p>
            <a:r>
              <a:rPr lang="en-US" b="1" dirty="0"/>
              <a:t>Ethical Concerns </a:t>
            </a:r>
            <a:r>
              <a:rPr lang="en-US" dirty="0"/>
              <a:t>(train on copyrighted music)</a:t>
            </a:r>
          </a:p>
          <a:p>
            <a:r>
              <a:rPr lang="en-US" b="1" dirty="0"/>
              <a:t>Lack Unique, Original Vision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4871F4-D72A-A856-6984-EC54BD984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AI in Music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754B29-310E-D8B7-A096-6F6F66B91F96}"/>
              </a:ext>
            </a:extLst>
          </p:cNvPr>
          <p:cNvSpPr/>
          <p:nvPr/>
        </p:nvSpPr>
        <p:spPr>
          <a:xfrm>
            <a:off x="0" y="6378222"/>
            <a:ext cx="3210791" cy="3862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51A9E7-FE18-13A2-E6A4-D0832C4F1F55}"/>
              </a:ext>
            </a:extLst>
          </p:cNvPr>
          <p:cNvSpPr txBox="1"/>
          <p:nvPr/>
        </p:nvSpPr>
        <p:spPr>
          <a:xfrm>
            <a:off x="658519" y="4177717"/>
            <a:ext cx="10228389" cy="17276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600" b="1">
                <a:solidFill>
                  <a:schemeClr val="tx2"/>
                </a:solidFill>
                <a:latin typeface="Georgia" panose="02040502050405020303" pitchFamily="18" charset="0"/>
                <a:ea typeface="Georgia" panose="02040502050405020303" pitchFamily="18" charset="0"/>
                <a:cs typeface="Times New Roman" charset="0"/>
              </a:defRPr>
            </a:lvl1pPr>
          </a:lstStyle>
          <a:p>
            <a:r>
              <a:rPr lang="en-US" sz="3200" dirty="0"/>
              <a:t>Great music is more than notes and rhythms;</a:t>
            </a:r>
          </a:p>
          <a:p>
            <a:r>
              <a:rPr lang="en-US" sz="3200" dirty="0"/>
              <a:t>It’s a reflection of the artist's soul and life story. </a:t>
            </a:r>
          </a:p>
        </p:txBody>
      </p:sp>
    </p:spTree>
    <p:extLst>
      <p:ext uri="{BB962C8B-B14F-4D97-AF65-F5344CB8AC3E}">
        <p14:creationId xmlns:p14="http://schemas.microsoft.com/office/powerpoint/2010/main" val="194570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F71A4-E43A-8A54-83C2-D8EFE7A57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65F0CBE-F7EB-F571-EBCC-2C040C6BE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519" y="1600200"/>
            <a:ext cx="10961656" cy="2577517"/>
          </a:xfrm>
        </p:spPr>
        <p:txBody>
          <a:bodyPr/>
          <a:lstStyle/>
          <a:p>
            <a:r>
              <a:rPr lang="en-US" dirty="0"/>
              <a:t>How Does AI Address Its Lack of Emotional Depth?</a:t>
            </a:r>
          </a:p>
          <a:p>
            <a:r>
              <a:rPr lang="en-US" dirty="0"/>
              <a:t>Will AI-Generated Music Lead to Unemployment for Human Musicians?</a:t>
            </a:r>
          </a:p>
          <a:p>
            <a:r>
              <a:rPr lang="en-US" dirty="0"/>
              <a:t>Can AI-generated music be considered art?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92AD392-B178-02FF-D0F3-EC9D60B2F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(Q&amp;A)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E463B8-5A8E-06C7-0B28-0131AB1D4222}"/>
              </a:ext>
            </a:extLst>
          </p:cNvPr>
          <p:cNvSpPr/>
          <p:nvPr/>
        </p:nvSpPr>
        <p:spPr>
          <a:xfrm>
            <a:off x="0" y="6378222"/>
            <a:ext cx="3210791" cy="3862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65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64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WashU Medicine 4">
      <a:dk1>
        <a:srgbClr val="000000"/>
      </a:dk1>
      <a:lt1>
        <a:srgbClr val="FFFFFF"/>
      </a:lt1>
      <a:dk2>
        <a:srgbClr val="BA0C2F"/>
      </a:dk2>
      <a:lt2>
        <a:srgbClr val="D7D2CB"/>
      </a:lt2>
      <a:accent1>
        <a:srgbClr val="BA0C2F"/>
      </a:accent1>
      <a:accent2>
        <a:srgbClr val="D9D9D9"/>
      </a:accent2>
      <a:accent3>
        <a:srgbClr val="205732"/>
      </a:accent3>
      <a:accent4>
        <a:srgbClr val="B5E2D7"/>
      </a:accent4>
      <a:accent5>
        <a:srgbClr val="404040"/>
      </a:accent5>
      <a:accent6>
        <a:srgbClr val="007D8A"/>
      </a:accent6>
      <a:hlink>
        <a:srgbClr val="BA0C2F"/>
      </a:hlink>
      <a:folHlink>
        <a:srgbClr val="BA0C2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14330</TotalTime>
  <Words>239</Words>
  <Application>Microsoft Macintosh PowerPoint</Application>
  <PresentationFormat>Widescreen</PresentationFormat>
  <Paragraphs>53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Georgia</vt:lpstr>
      <vt:lpstr>Office Theme</vt:lpstr>
      <vt:lpstr>AI and Music: Technology, Creativity, and the Future of Art</vt:lpstr>
      <vt:lpstr>Example: AI-Generated Composition with SUNO</vt:lpstr>
      <vt:lpstr>Traditional vs. AI Music Composition</vt:lpstr>
      <vt:lpstr>Transformers and Diffusion Models in AI Composition</vt:lpstr>
      <vt:lpstr>Transformers and Diffusion Models in AI Composition</vt:lpstr>
      <vt:lpstr>Advantages of AI in Music Composition</vt:lpstr>
      <vt:lpstr>Limitations of AI in Music</vt:lpstr>
      <vt:lpstr>Discussion (Q&amp;A)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default</dc:creator>
  <cp:lastModifiedBy>Yang, Yuyi</cp:lastModifiedBy>
  <cp:revision>216</cp:revision>
  <dcterms:created xsi:type="dcterms:W3CDTF">2013-07-09T17:46:55Z</dcterms:created>
  <dcterms:modified xsi:type="dcterms:W3CDTF">2024-11-26T04:45:08Z</dcterms:modified>
</cp:coreProperties>
</file>

<file path=docProps/thumbnail.jpeg>
</file>